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8704" autoAdjust="0"/>
    <p:restoredTop sz="94660"/>
  </p:normalViewPr>
  <p:slideViewPr>
    <p:cSldViewPr snapToGrid="0" snapToObjects="1">
      <p:cViewPr>
        <p:scale>
          <a:sx n="75" d="100"/>
          <a:sy n="75" d="100"/>
        </p:scale>
        <p:origin x="-2992" y="-10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6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CBEF-E9F3-AC4E-949D-767D31D2601D}" type="datetimeFigureOut">
              <a:rPr lang="en-US" smtClean="0"/>
              <a:t>5/8/14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7175A-49FD-9D46-9500-4A65AE8D6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CBEF-E9F3-AC4E-949D-767D31D2601D}" type="datetimeFigureOut">
              <a:rPr lang="en-US" smtClean="0"/>
              <a:t>5/8/14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7175A-49FD-9D46-9500-4A65AE8D6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CBEF-E9F3-AC4E-949D-767D31D2601D}" type="datetimeFigureOut">
              <a:rPr lang="en-US" smtClean="0"/>
              <a:t>5/8/14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7175A-49FD-9D46-9500-4A65AE8D6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CBEF-E9F3-AC4E-949D-767D31D2601D}" type="datetimeFigureOut">
              <a:rPr lang="en-US" smtClean="0"/>
              <a:t>5/8/14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7175A-49FD-9D46-9500-4A65AE8D6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CBEF-E9F3-AC4E-949D-767D31D2601D}" type="datetimeFigureOut">
              <a:rPr lang="en-US" smtClean="0"/>
              <a:t>5/8/14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7175A-49FD-9D46-9500-4A65AE8D6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CBEF-E9F3-AC4E-949D-767D31D2601D}" type="datetimeFigureOut">
              <a:rPr lang="en-US" smtClean="0"/>
              <a:t>5/8/14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7175A-49FD-9D46-9500-4A65AE8D6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CBEF-E9F3-AC4E-949D-767D31D2601D}" type="datetimeFigureOut">
              <a:rPr lang="en-US" smtClean="0"/>
              <a:t>5/8/14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7175A-49FD-9D46-9500-4A65AE8D6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CBEF-E9F3-AC4E-949D-767D31D2601D}" type="datetimeFigureOut">
              <a:rPr lang="en-US" smtClean="0"/>
              <a:t>5/8/14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7175A-49FD-9D46-9500-4A65AE8D6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CBEF-E9F3-AC4E-949D-767D31D2601D}" type="datetimeFigureOut">
              <a:rPr lang="en-US" smtClean="0"/>
              <a:t>5/8/14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7175A-49FD-9D46-9500-4A65AE8D6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CBEF-E9F3-AC4E-949D-767D31D2601D}" type="datetimeFigureOut">
              <a:rPr lang="en-US" smtClean="0"/>
              <a:t>5/8/14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7175A-49FD-9D46-9500-4A65AE8D6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CBEF-E9F3-AC4E-949D-767D31D2601D}" type="datetimeFigureOut">
              <a:rPr lang="en-US" smtClean="0"/>
              <a:t>5/8/14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7175A-49FD-9D46-9500-4A65AE8D6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9CBEF-E9F3-AC4E-949D-767D31D2601D}" type="datetimeFigureOut">
              <a:rPr lang="en-US" smtClean="0"/>
              <a:t>5/8/14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7175A-49FD-9D46-9500-4A65AE8D62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4224867" cy="6858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 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3200" y="372531"/>
            <a:ext cx="89408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Coastal Zones</a:t>
            </a:r>
            <a:endParaRPr lang="en-US" b="1" dirty="0" smtClean="0"/>
          </a:p>
          <a:p>
            <a:pPr marL="342900" indent="-342900"/>
            <a:r>
              <a:rPr lang="en-US" b="1" dirty="0" smtClean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Impacts of urbanization, increasing human population, and our need to do a better job understanding physical and chemical dynamics to get a better handle on the biology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/>
            <a:r>
              <a:rPr lang="en-US" dirty="0" smtClean="0">
                <a:solidFill>
                  <a:schemeClr val="tx1"/>
                </a:solidFill>
              </a:rPr>
              <a:t> Land/Sea/Air Interface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	estimating wave disturbance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 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Human/Anthropogenic dimension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Changing land and marine resource use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Offshore energy development and transportation (wind, oil, gas)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 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Symptoms of challenged systems:</a:t>
            </a:r>
          </a:p>
          <a:p>
            <a:pPr lvl="0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      Coral bleaching</a:t>
            </a:r>
          </a:p>
          <a:p>
            <a:pPr lvl="0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      </a:t>
            </a:r>
            <a:r>
              <a:rPr lang="en-US" dirty="0" err="1" smtClean="0">
                <a:solidFill>
                  <a:schemeClr val="tx1"/>
                </a:solidFill>
              </a:rPr>
              <a:t>HABs</a:t>
            </a:r>
            <a:endParaRPr lang="en-US" dirty="0" smtClean="0">
              <a:solidFill>
                <a:schemeClr val="tx1"/>
              </a:solidFill>
            </a:endParaRPr>
          </a:p>
          <a:p>
            <a:pPr lvl="0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      Pathogens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 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2. Seascape Ecology: Connectivity and Fragmentation, Dispersal, Movement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 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Connections between coastal zones, all the way out to the open ocean and back. That includes movement, migration.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Metapopulation</a:t>
            </a:r>
            <a:r>
              <a:rPr lang="en-US" dirty="0" smtClean="0">
                <a:solidFill>
                  <a:schemeClr val="tx1"/>
                </a:solidFill>
              </a:rPr>
              <a:t> theory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 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 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9702"/>
            <a:ext cx="9144000" cy="681989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6400" b="1" dirty="0" smtClean="0">
                <a:solidFill>
                  <a:schemeClr val="tx1"/>
                </a:solidFill>
              </a:rPr>
              <a:t>3. Better understanding of </a:t>
            </a:r>
            <a:r>
              <a:rPr lang="en-US" sz="6400" b="1" dirty="0" err="1" smtClean="0">
                <a:solidFill>
                  <a:schemeClr val="tx1"/>
                </a:solidFill>
              </a:rPr>
              <a:t>trophic</a:t>
            </a:r>
            <a:r>
              <a:rPr lang="en-US" sz="6400" b="1" dirty="0" smtClean="0">
                <a:solidFill>
                  <a:schemeClr val="tx1"/>
                </a:solidFill>
              </a:rPr>
              <a:t> dynamics – Aggregating functions </a:t>
            </a:r>
          </a:p>
          <a:p>
            <a:pPr>
              <a:buNone/>
            </a:pPr>
            <a:r>
              <a:rPr lang="en-US" sz="6400" b="1" dirty="0"/>
              <a:t>	</a:t>
            </a:r>
            <a:r>
              <a:rPr lang="en-US" sz="6400" dirty="0" smtClean="0">
                <a:solidFill>
                  <a:schemeClr val="tx1"/>
                </a:solidFill>
              </a:rPr>
              <a:t>How does lower </a:t>
            </a:r>
            <a:r>
              <a:rPr lang="en-US" sz="6400" dirty="0" err="1" smtClean="0">
                <a:solidFill>
                  <a:schemeClr val="tx1"/>
                </a:solidFill>
              </a:rPr>
              <a:t>trophic</a:t>
            </a:r>
            <a:r>
              <a:rPr lang="en-US" sz="6400" dirty="0" smtClean="0">
                <a:solidFill>
                  <a:schemeClr val="tx1"/>
                </a:solidFill>
              </a:rPr>
              <a:t> level biodiversity affect ecosystem function, including at higher </a:t>
            </a:r>
            <a:r>
              <a:rPr lang="en-US" sz="6400" dirty="0" err="1" smtClean="0">
                <a:solidFill>
                  <a:schemeClr val="tx1"/>
                </a:solidFill>
              </a:rPr>
              <a:t>trophic</a:t>
            </a:r>
            <a:r>
              <a:rPr lang="en-US" sz="6400" dirty="0" smtClean="0">
                <a:solidFill>
                  <a:schemeClr val="tx1"/>
                </a:solidFill>
              </a:rPr>
              <a:t> levels, and how do these relationships respond to environmental stressors? </a:t>
            </a:r>
          </a:p>
          <a:p>
            <a:pPr>
              <a:buNone/>
            </a:pPr>
            <a:r>
              <a:rPr lang="en-US" sz="6400" dirty="0" smtClean="0">
                <a:solidFill>
                  <a:schemeClr val="tx1"/>
                </a:solidFill>
              </a:rPr>
              <a:t> </a:t>
            </a:r>
          </a:p>
          <a:p>
            <a:pPr>
              <a:buNone/>
            </a:pPr>
            <a:r>
              <a:rPr lang="en-US" sz="6400" dirty="0" smtClean="0">
                <a:solidFill>
                  <a:schemeClr val="tx1"/>
                </a:solidFill>
              </a:rPr>
              <a:t>Biophysical interactions</a:t>
            </a:r>
          </a:p>
          <a:p>
            <a:pPr>
              <a:buNone/>
            </a:pPr>
            <a:r>
              <a:rPr lang="en-US" sz="6400" dirty="0" smtClean="0">
                <a:solidFill>
                  <a:schemeClr val="tx1"/>
                </a:solidFill>
              </a:rPr>
              <a:t> </a:t>
            </a:r>
          </a:p>
          <a:p>
            <a:r>
              <a:rPr lang="en-US" sz="6400" dirty="0" smtClean="0">
                <a:solidFill>
                  <a:schemeClr val="tx1"/>
                </a:solidFill>
              </a:rPr>
              <a:t>Phytoplankton </a:t>
            </a:r>
          </a:p>
          <a:p>
            <a:r>
              <a:rPr lang="en-US" sz="6400" dirty="0" smtClean="0">
                <a:solidFill>
                  <a:schemeClr val="tx1"/>
                </a:solidFill>
              </a:rPr>
              <a:t>Zooplankton</a:t>
            </a:r>
          </a:p>
          <a:p>
            <a:r>
              <a:rPr lang="en-US" sz="6400" dirty="0" smtClean="0">
                <a:solidFill>
                  <a:schemeClr val="tx1"/>
                </a:solidFill>
              </a:rPr>
              <a:t>Benthos </a:t>
            </a:r>
          </a:p>
          <a:p>
            <a:pPr lvl="0">
              <a:buNone/>
            </a:pPr>
            <a:endParaRPr lang="en-US" sz="6400" b="1" dirty="0" smtClean="0"/>
          </a:p>
          <a:p>
            <a:pPr lvl="0">
              <a:buNone/>
            </a:pPr>
            <a:r>
              <a:rPr lang="en-US" sz="6400" b="1" dirty="0" smtClean="0">
                <a:solidFill>
                  <a:schemeClr val="tx1"/>
                </a:solidFill>
              </a:rPr>
              <a:t>4. Changes in disturbance cycles – Pulse stressors</a:t>
            </a:r>
            <a:r>
              <a:rPr lang="en-US" sz="6400" b="1" i="1" dirty="0" smtClean="0">
                <a:solidFill>
                  <a:schemeClr val="tx1"/>
                </a:solidFill>
              </a:rPr>
              <a:t> </a:t>
            </a:r>
            <a:endParaRPr lang="en-US" sz="6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6400" dirty="0" smtClean="0">
                <a:solidFill>
                  <a:schemeClr val="tx1"/>
                </a:solidFill>
              </a:rPr>
              <a:t> </a:t>
            </a:r>
          </a:p>
          <a:p>
            <a:r>
              <a:rPr lang="en-US" sz="6400" dirty="0" smtClean="0">
                <a:solidFill>
                  <a:schemeClr val="tx1"/>
                </a:solidFill>
              </a:rPr>
              <a:t>Wind </a:t>
            </a:r>
          </a:p>
          <a:p>
            <a:r>
              <a:rPr lang="en-US" sz="6400" dirty="0" smtClean="0">
                <a:solidFill>
                  <a:schemeClr val="tx1"/>
                </a:solidFill>
              </a:rPr>
              <a:t>Storms</a:t>
            </a:r>
          </a:p>
          <a:p>
            <a:r>
              <a:rPr lang="en-US" sz="6400" dirty="0" smtClean="0">
                <a:solidFill>
                  <a:schemeClr val="tx1"/>
                </a:solidFill>
              </a:rPr>
              <a:t>Salinity</a:t>
            </a:r>
          </a:p>
          <a:p>
            <a:r>
              <a:rPr lang="en-US" sz="6400" dirty="0" smtClean="0">
                <a:solidFill>
                  <a:schemeClr val="tx1"/>
                </a:solidFill>
              </a:rPr>
              <a:t>Temperature</a:t>
            </a:r>
          </a:p>
          <a:p>
            <a:r>
              <a:rPr lang="en-US" sz="6400" dirty="0" smtClean="0">
                <a:solidFill>
                  <a:schemeClr val="tx1"/>
                </a:solidFill>
              </a:rPr>
              <a:t>Oil spill detection and tracking</a:t>
            </a:r>
          </a:p>
          <a:p>
            <a:r>
              <a:rPr lang="en-US" sz="6400" dirty="0" smtClean="0">
                <a:solidFill>
                  <a:schemeClr val="tx1"/>
                </a:solidFill>
              </a:rPr>
              <a:t>Freshwater input, runoff, nutrient addition</a:t>
            </a:r>
          </a:p>
          <a:p>
            <a:r>
              <a:rPr lang="en-US" sz="6400" dirty="0" smtClean="0">
                <a:solidFill>
                  <a:schemeClr val="tx1"/>
                </a:solidFill>
              </a:rPr>
              <a:t>Acidification and hypoxia events </a:t>
            </a:r>
          </a:p>
          <a:p>
            <a:r>
              <a:rPr lang="en-US" sz="6400" dirty="0" smtClean="0">
                <a:solidFill>
                  <a:schemeClr val="tx1"/>
                </a:solidFill>
              </a:rPr>
              <a:t>Collapse of ice shelf</a:t>
            </a:r>
          </a:p>
          <a:p>
            <a:pPr>
              <a:buNone/>
            </a:pPr>
            <a:r>
              <a:rPr lang="en-US" sz="6400" dirty="0" smtClean="0">
                <a:solidFill>
                  <a:schemeClr val="tx1"/>
                </a:solidFill>
              </a:rPr>
              <a:t> </a:t>
            </a:r>
          </a:p>
          <a:p>
            <a:pPr>
              <a:buNone/>
            </a:pPr>
            <a:r>
              <a:rPr lang="en-US" sz="6400" dirty="0" smtClean="0">
                <a:solidFill>
                  <a:schemeClr val="tx1"/>
                </a:solidFill>
              </a:rPr>
              <a:t> </a:t>
            </a:r>
            <a:r>
              <a:rPr lang="en-US" sz="6400" b="1" dirty="0" smtClean="0">
                <a:solidFill>
                  <a:schemeClr val="tx1"/>
                </a:solidFill>
              </a:rPr>
              <a:t>5. Press stressors</a:t>
            </a:r>
            <a:endParaRPr lang="en-US" sz="6400" dirty="0" smtClean="0">
              <a:solidFill>
                <a:schemeClr val="tx1"/>
              </a:solidFill>
            </a:endParaRPr>
          </a:p>
          <a:p>
            <a:r>
              <a:rPr lang="en-US" sz="6400" dirty="0" smtClean="0">
                <a:solidFill>
                  <a:schemeClr val="tx1"/>
                </a:solidFill>
              </a:rPr>
              <a:t>Nutrient addition</a:t>
            </a:r>
          </a:p>
          <a:p>
            <a:r>
              <a:rPr lang="en-US" sz="6400" dirty="0" smtClean="0">
                <a:solidFill>
                  <a:schemeClr val="tx1"/>
                </a:solidFill>
              </a:rPr>
              <a:t>Ocean Acidification</a:t>
            </a:r>
          </a:p>
          <a:p>
            <a:r>
              <a:rPr lang="en-US" sz="6400" dirty="0" smtClean="0">
                <a:solidFill>
                  <a:schemeClr val="tx1"/>
                </a:solidFill>
              </a:rPr>
              <a:t>Sea level rise</a:t>
            </a:r>
          </a:p>
          <a:p>
            <a:r>
              <a:rPr lang="en-US" sz="6400" dirty="0" smtClean="0">
                <a:solidFill>
                  <a:schemeClr val="tx1"/>
                </a:solidFill>
              </a:rPr>
              <a:t>Long-term temperature trends</a:t>
            </a:r>
          </a:p>
          <a:p>
            <a:r>
              <a:rPr lang="en-US" sz="6400" dirty="0" smtClean="0">
                <a:solidFill>
                  <a:schemeClr val="tx1"/>
                </a:solidFill>
              </a:rPr>
              <a:t>Sea ice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221</Words>
  <Application>Microsoft Macintosh PowerPoint</Application>
  <PresentationFormat>On-screen Show (4:3)</PresentationFormat>
  <Paragraphs>50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University of Maryland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Emily Voelker</dc:creator>
  <cp:lastModifiedBy>Emily Voelker</cp:lastModifiedBy>
  <cp:revision>2</cp:revision>
  <dcterms:created xsi:type="dcterms:W3CDTF">2014-05-08T19:47:42Z</dcterms:created>
  <dcterms:modified xsi:type="dcterms:W3CDTF">2014-05-08T20:05:47Z</dcterms:modified>
</cp:coreProperties>
</file>